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2"/>
  </p:sldMasterIdLst>
  <p:notesMasterIdLst>
    <p:notesMasterId r:id="rId29"/>
  </p:notesMasterIdLst>
  <p:handoutMasterIdLst>
    <p:handoutMasterId r:id="rId30"/>
  </p:handoutMasterIdLst>
  <p:sldIdLst>
    <p:sldId id="272" r:id="rId3"/>
    <p:sldId id="265" r:id="rId4"/>
    <p:sldId id="270" r:id="rId5"/>
    <p:sldId id="273" r:id="rId6"/>
    <p:sldId id="258" r:id="rId7"/>
    <p:sldId id="286" r:id="rId8"/>
    <p:sldId id="260" r:id="rId9"/>
    <p:sldId id="261" r:id="rId10"/>
    <p:sldId id="262" r:id="rId11"/>
    <p:sldId id="271" r:id="rId12"/>
    <p:sldId id="264" r:id="rId13"/>
    <p:sldId id="274" r:id="rId14"/>
    <p:sldId id="275" r:id="rId15"/>
    <p:sldId id="276" r:id="rId16"/>
    <p:sldId id="285" r:id="rId17"/>
    <p:sldId id="277" r:id="rId18"/>
    <p:sldId id="278" r:id="rId19"/>
    <p:sldId id="279" r:id="rId20"/>
    <p:sldId id="280" r:id="rId21"/>
    <p:sldId id="282" r:id="rId22"/>
    <p:sldId id="283" r:id="rId23"/>
    <p:sldId id="284" r:id="rId24"/>
    <p:sldId id="315" r:id="rId25"/>
    <p:sldId id="287" r:id="rId26"/>
    <p:sldId id="288" r:id="rId27"/>
    <p:sldId id="289" r:id="rId2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06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193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7694AA63-509C-4A42-8532-64AC2D503108}">
      <dgm:prSet phldrT="[Text]" custT="1"/>
      <dgm:spPr/>
      <dgm:t>
        <a:bodyPr/>
        <a:lstStyle/>
        <a:p>
          <a:r>
            <a:rPr lang="en-US" sz="1800" dirty="0"/>
            <a:t>Step 1 </a:t>
          </a:r>
          <a:r>
            <a:rPr lang="en-US" sz="2800" dirty="0"/>
            <a:t>Assess</a:t>
          </a:r>
        </a:p>
      </dgm:t>
    </dgm:pt>
    <dgm:pt modelId="{5FE6F54A-793F-4D23-AEE4-0B66EFEF7537}" type="parTrans" cxnId="{6B022E57-08DD-45E3-840B-6A1D9FA4CD05}">
      <dgm:prSet/>
      <dgm:spPr/>
      <dgm:t>
        <a:bodyPr/>
        <a:lstStyle/>
        <a:p>
          <a:endParaRPr lang="en-US"/>
        </a:p>
      </dgm:t>
    </dgm:pt>
    <dgm:pt modelId="{31D65F67-FF5D-4DBF-B8F3-42F4954C4217}" type="sibTrans" cxnId="{6B022E57-08DD-45E3-840B-6A1D9FA4CD05}">
      <dgm:prSet/>
      <dgm:spPr/>
      <dgm:t>
        <a:bodyPr/>
        <a:lstStyle/>
        <a:p>
          <a:endParaRPr lang="en-US"/>
        </a:p>
      </dgm:t>
    </dgm:pt>
    <dgm:pt modelId="{9686F1BF-536B-47D1-8382-7914918E4475}">
      <dgm:prSet phldrT="[Text]" custT="1"/>
      <dgm:spPr/>
      <dgm:t>
        <a:bodyPr/>
        <a:lstStyle/>
        <a:p>
          <a:r>
            <a:rPr lang="en-US" sz="1800" dirty="0"/>
            <a:t>Step 2 </a:t>
          </a:r>
          <a:r>
            <a:rPr lang="en-US" sz="2400" dirty="0"/>
            <a:t>Develop</a:t>
          </a:r>
        </a:p>
      </dgm:t>
    </dgm:pt>
    <dgm:pt modelId="{7974D907-A946-4B07-9B14-E984EF358131}" type="parTrans" cxnId="{278F5898-2FEC-487A-BC63-96F95738EB85}">
      <dgm:prSet/>
      <dgm:spPr/>
      <dgm:t>
        <a:bodyPr/>
        <a:lstStyle/>
        <a:p>
          <a:endParaRPr lang="en-US"/>
        </a:p>
      </dgm:t>
    </dgm:pt>
    <dgm:pt modelId="{DF9CE341-EF0D-47D3-9D51-24517F7DC7E6}" type="sibTrans" cxnId="{278F5898-2FEC-487A-BC63-96F95738EB85}">
      <dgm:prSet/>
      <dgm:spPr/>
      <dgm:t>
        <a:bodyPr/>
        <a:lstStyle/>
        <a:p>
          <a:endParaRPr lang="en-US"/>
        </a:p>
      </dgm:t>
    </dgm:pt>
    <dgm:pt modelId="{BD1D151A-9BF5-4298-9A81-3358E9026F5E}">
      <dgm:prSet phldrT="[Text]" custT="1"/>
      <dgm:spPr/>
      <dgm:t>
        <a:bodyPr/>
        <a:lstStyle/>
        <a:p>
          <a:r>
            <a:rPr lang="en-US" sz="1800" dirty="0"/>
            <a:t>Step 3 Implement</a:t>
          </a:r>
        </a:p>
      </dgm:t>
    </dgm:pt>
    <dgm:pt modelId="{BD71555C-B0A7-48F0-BA96-B0A60F95B7DD}" type="parTrans" cxnId="{21E48DC5-14D8-497A-AEE1-2903EC44ABBE}">
      <dgm:prSet/>
      <dgm:spPr/>
      <dgm:t>
        <a:bodyPr/>
        <a:lstStyle/>
        <a:p>
          <a:endParaRPr lang="en-US"/>
        </a:p>
      </dgm:t>
    </dgm:pt>
    <dgm:pt modelId="{560C5953-7705-4BB4-B630-463F6520C5CC}" type="sibTrans" cxnId="{21E48DC5-14D8-497A-AEE1-2903EC44ABBE}">
      <dgm:prSet/>
      <dgm:spPr/>
      <dgm:t>
        <a:bodyPr/>
        <a:lstStyle/>
        <a:p>
          <a:endParaRPr lang="en-US"/>
        </a:p>
      </dgm:t>
    </dgm:pt>
    <dgm:pt modelId="{1AEA4A1B-5A19-404A-B68A-B50FF8638DC4}">
      <dgm:prSet phldrT="[Text]" custT="1"/>
      <dgm:spPr/>
      <dgm:t>
        <a:bodyPr/>
        <a:lstStyle/>
        <a:p>
          <a:r>
            <a:rPr lang="en-US" sz="2100" dirty="0"/>
            <a:t>Step 4 </a:t>
          </a:r>
        </a:p>
        <a:p>
          <a:r>
            <a:rPr lang="en-US" sz="2100" dirty="0"/>
            <a:t>Evaluate</a:t>
          </a:r>
        </a:p>
      </dgm:t>
    </dgm:pt>
    <dgm:pt modelId="{9EA725A4-0818-4DC3-8903-F98A3F8822BE}" type="parTrans" cxnId="{7101D6EF-33D1-458F-906B-3DCC1A311E89}">
      <dgm:prSet/>
      <dgm:spPr/>
      <dgm:t>
        <a:bodyPr/>
        <a:lstStyle/>
        <a:p>
          <a:endParaRPr lang="en-US"/>
        </a:p>
      </dgm:t>
    </dgm:pt>
    <dgm:pt modelId="{17BFF7DA-457B-49D3-9BD9-89DE9293540C}" type="sibTrans" cxnId="{7101D6EF-33D1-458F-906B-3DCC1A311E89}">
      <dgm:prSet/>
      <dgm:spPr/>
      <dgm:t>
        <a:bodyPr/>
        <a:lstStyle/>
        <a:p>
          <a:endParaRPr lang="en-US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</dgm:pt>
    <dgm:pt modelId="{44FE4485-F431-4155-9E60-660F03471BE3}" type="pres">
      <dgm:prSet presAssocID="{69F32D51-AC3E-43AE-A6AC-3BB5DD522EB5}" presName="arrow" presStyleLbl="bgShp" presStyleIdx="0" presStyleCnt="1"/>
      <dgm:spPr/>
    </dgm:pt>
    <dgm:pt modelId="{87C6A373-3038-4E44-9087-F2243A1EACEE}" type="pres">
      <dgm:prSet presAssocID="{69F32D51-AC3E-43AE-A6AC-3BB5DD522EB5}" presName="arrowDiagram4" presStyleCnt="0"/>
      <dgm:spPr/>
    </dgm:pt>
    <dgm:pt modelId="{B55B0671-8D15-4335-922A-B69443143D73}" type="pres">
      <dgm:prSet presAssocID="{7694AA63-509C-4A42-8532-64AC2D503108}" presName="bullet4a" presStyleLbl="node1" presStyleIdx="0" presStyleCnt="4"/>
      <dgm:spPr/>
    </dgm:pt>
    <dgm:pt modelId="{B2DB54D8-082E-482E-A3FA-DB8CBC303C0B}" type="pres">
      <dgm:prSet presAssocID="{7694AA63-509C-4A42-8532-64AC2D503108}" presName="textBox4a" presStyleLbl="revTx" presStyleIdx="0" presStyleCnt="4">
        <dgm:presLayoutVars>
          <dgm:bulletEnabled val="1"/>
        </dgm:presLayoutVars>
      </dgm:prSet>
      <dgm:spPr/>
    </dgm:pt>
    <dgm:pt modelId="{C260311A-CA3F-4782-A499-D0E1A38755FC}" type="pres">
      <dgm:prSet presAssocID="{9686F1BF-536B-47D1-8382-7914918E4475}" presName="bullet4b" presStyleLbl="node1" presStyleIdx="1" presStyleCnt="4"/>
      <dgm:spPr/>
    </dgm:pt>
    <dgm:pt modelId="{F676EDF9-5FB4-4F01-B777-5AEB6F4D27DA}" type="pres">
      <dgm:prSet presAssocID="{9686F1BF-536B-47D1-8382-7914918E4475}" presName="textBox4b" presStyleLbl="revTx" presStyleIdx="1" presStyleCnt="4">
        <dgm:presLayoutVars>
          <dgm:bulletEnabled val="1"/>
        </dgm:presLayoutVars>
      </dgm:prSet>
      <dgm:spPr/>
    </dgm:pt>
    <dgm:pt modelId="{1D68FD1C-90B9-4749-B537-6D817A256946}" type="pres">
      <dgm:prSet presAssocID="{BD1D151A-9BF5-4298-9A81-3358E9026F5E}" presName="bullet4c" presStyleLbl="node1" presStyleIdx="2" presStyleCnt="4"/>
      <dgm:spPr/>
    </dgm:pt>
    <dgm:pt modelId="{F10BBA50-8303-48E1-8334-5A442F36FF53}" type="pres">
      <dgm:prSet presAssocID="{BD1D151A-9BF5-4298-9A81-3358E9026F5E}" presName="textBox4c" presStyleLbl="revTx" presStyleIdx="2" presStyleCnt="4">
        <dgm:presLayoutVars>
          <dgm:bulletEnabled val="1"/>
        </dgm:presLayoutVars>
      </dgm:prSet>
      <dgm:spPr/>
    </dgm:pt>
    <dgm:pt modelId="{6EC28929-9FE5-42B7-8CED-15F35E96EE1C}" type="pres">
      <dgm:prSet presAssocID="{1AEA4A1B-5A19-404A-B68A-B50FF8638DC4}" presName="bullet4d" presStyleLbl="node1" presStyleIdx="3" presStyleCnt="4"/>
      <dgm:spPr/>
    </dgm:pt>
    <dgm:pt modelId="{8F02B3E5-ED56-463D-9A2B-8E6E57BDCB18}" type="pres">
      <dgm:prSet presAssocID="{1AEA4A1B-5A19-404A-B68A-B50FF8638DC4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7694AA63-509C-4A42-8532-64AC2D503108}">
      <dgm:prSet phldrT="[Text]" custT="1"/>
      <dgm:spPr/>
      <dgm:t>
        <a:bodyPr/>
        <a:lstStyle/>
        <a:p>
          <a:r>
            <a:rPr lang="en-US" sz="2800" dirty="0"/>
            <a:t>Prohibited Behavior</a:t>
          </a:r>
        </a:p>
      </dgm:t>
    </dgm:pt>
    <dgm:pt modelId="{5FE6F54A-793F-4D23-AEE4-0B66EFEF7537}" type="parTrans" cxnId="{6B022E57-08DD-45E3-840B-6A1D9FA4CD05}">
      <dgm:prSet/>
      <dgm:spPr/>
      <dgm:t>
        <a:bodyPr/>
        <a:lstStyle/>
        <a:p>
          <a:endParaRPr lang="en-US"/>
        </a:p>
      </dgm:t>
    </dgm:pt>
    <dgm:pt modelId="{31D65F67-FF5D-4DBF-B8F3-42F4954C4217}" type="sibTrans" cxnId="{6B022E57-08DD-45E3-840B-6A1D9FA4CD05}">
      <dgm:prSet/>
      <dgm:spPr/>
      <dgm:t>
        <a:bodyPr/>
        <a:lstStyle/>
        <a:p>
          <a:endParaRPr lang="en-US"/>
        </a:p>
      </dgm:t>
    </dgm:pt>
    <dgm:pt modelId="{9686F1BF-536B-47D1-8382-7914918E4475}">
      <dgm:prSet phldrT="[Text]"/>
      <dgm:spPr/>
      <dgm:t>
        <a:bodyPr/>
        <a:lstStyle/>
        <a:p>
          <a:r>
            <a:rPr lang="en-US" dirty="0"/>
            <a:t>Prevention Practices</a:t>
          </a:r>
        </a:p>
      </dgm:t>
    </dgm:pt>
    <dgm:pt modelId="{7974D907-A946-4B07-9B14-E984EF358131}" type="parTrans" cxnId="{278F5898-2FEC-487A-BC63-96F95738EB85}">
      <dgm:prSet/>
      <dgm:spPr/>
      <dgm:t>
        <a:bodyPr/>
        <a:lstStyle/>
        <a:p>
          <a:endParaRPr lang="en-US"/>
        </a:p>
      </dgm:t>
    </dgm:pt>
    <dgm:pt modelId="{DF9CE341-EF0D-47D3-9D51-24517F7DC7E6}" type="sibTrans" cxnId="{278F5898-2FEC-487A-BC63-96F95738EB85}">
      <dgm:prSet/>
      <dgm:spPr/>
      <dgm:t>
        <a:bodyPr/>
        <a:lstStyle/>
        <a:p>
          <a:endParaRPr lang="en-US"/>
        </a:p>
      </dgm:t>
    </dgm:pt>
    <dgm:pt modelId="{BD1D151A-9BF5-4298-9A81-3358E9026F5E}">
      <dgm:prSet phldrT="[Text]" custT="1"/>
      <dgm:spPr/>
      <dgm:t>
        <a:bodyPr/>
        <a:lstStyle/>
        <a:p>
          <a:r>
            <a:rPr lang="en-US" sz="3200" dirty="0"/>
            <a:t>Report</a:t>
          </a:r>
        </a:p>
        <a:p>
          <a:endParaRPr lang="en-US" sz="1500" dirty="0"/>
        </a:p>
      </dgm:t>
    </dgm:pt>
    <dgm:pt modelId="{BD71555C-B0A7-48F0-BA96-B0A60F95B7DD}" type="parTrans" cxnId="{21E48DC5-14D8-497A-AEE1-2903EC44ABBE}">
      <dgm:prSet/>
      <dgm:spPr/>
      <dgm:t>
        <a:bodyPr/>
        <a:lstStyle/>
        <a:p>
          <a:endParaRPr lang="en-US"/>
        </a:p>
      </dgm:t>
    </dgm:pt>
    <dgm:pt modelId="{560C5953-7705-4BB4-B630-463F6520C5CC}" type="sibTrans" cxnId="{21E48DC5-14D8-497A-AEE1-2903EC44ABBE}">
      <dgm:prSet/>
      <dgm:spPr/>
      <dgm:t>
        <a:bodyPr/>
        <a:lstStyle/>
        <a:p>
          <a:endParaRPr lang="en-US"/>
        </a:p>
      </dgm:t>
    </dgm:pt>
    <dgm:pt modelId="{1AEA4A1B-5A19-404A-B68A-B50FF8638DC4}">
      <dgm:prSet phldrT="[Text]" custT="1"/>
      <dgm:spPr/>
      <dgm:t>
        <a:bodyPr/>
        <a:lstStyle/>
        <a:p>
          <a:r>
            <a:rPr lang="en-US" sz="2800" dirty="0"/>
            <a:t>Respond</a:t>
          </a:r>
        </a:p>
      </dgm:t>
    </dgm:pt>
    <dgm:pt modelId="{9EA725A4-0818-4DC3-8903-F98A3F8822BE}" type="parTrans" cxnId="{7101D6EF-33D1-458F-906B-3DCC1A311E89}">
      <dgm:prSet/>
      <dgm:spPr/>
      <dgm:t>
        <a:bodyPr/>
        <a:lstStyle/>
        <a:p>
          <a:endParaRPr lang="en-US"/>
        </a:p>
      </dgm:t>
    </dgm:pt>
    <dgm:pt modelId="{17BFF7DA-457B-49D3-9BD9-89DE9293540C}" type="sibTrans" cxnId="{7101D6EF-33D1-458F-906B-3DCC1A311E89}">
      <dgm:prSet/>
      <dgm:spPr/>
      <dgm:t>
        <a:bodyPr/>
        <a:lstStyle/>
        <a:p>
          <a:endParaRPr lang="en-US"/>
        </a:p>
      </dgm:t>
    </dgm:pt>
    <dgm:pt modelId="{7F5C9B76-0A2B-46EF-846A-530D86A74654}">
      <dgm:prSet phldrT="[Text]" custT="1"/>
      <dgm:spPr/>
      <dgm:t>
        <a:bodyPr/>
        <a:lstStyle/>
        <a:p>
          <a:r>
            <a:rPr lang="en-US" sz="3200" dirty="0"/>
            <a:t>Review</a:t>
          </a:r>
        </a:p>
      </dgm:t>
    </dgm:pt>
    <dgm:pt modelId="{B3922CAC-ABA9-4447-B5FE-8CEBC9DFE29C}" type="parTrans" cxnId="{667B8474-CED9-4A49-8861-31DEF6009DF0}">
      <dgm:prSet/>
      <dgm:spPr/>
      <dgm:t>
        <a:bodyPr/>
        <a:lstStyle/>
        <a:p>
          <a:endParaRPr lang="en-US"/>
        </a:p>
      </dgm:t>
    </dgm:pt>
    <dgm:pt modelId="{3A851C6E-23DA-46F5-9A4A-BB48FCA02529}" type="sibTrans" cxnId="{667B8474-CED9-4A49-8861-31DEF6009DF0}">
      <dgm:prSet/>
      <dgm:spPr/>
      <dgm:t>
        <a:bodyPr/>
        <a:lstStyle/>
        <a:p>
          <a:endParaRPr lang="en-US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</dgm:pt>
    <dgm:pt modelId="{44FE4485-F431-4155-9E60-660F03471BE3}" type="pres">
      <dgm:prSet presAssocID="{69F32D51-AC3E-43AE-A6AC-3BB5DD522EB5}" presName="arrow" presStyleLbl="bgShp" presStyleIdx="0" presStyleCnt="1" custLinFactNeighborX="411" custLinFactNeighborY="439"/>
      <dgm:spPr/>
    </dgm:pt>
    <dgm:pt modelId="{95FF37B2-4F39-4528-AE6D-EC3698C07A96}" type="pres">
      <dgm:prSet presAssocID="{69F32D51-AC3E-43AE-A6AC-3BB5DD522EB5}" presName="arrowDiagram5" presStyleCnt="0"/>
      <dgm:spPr/>
    </dgm:pt>
    <dgm:pt modelId="{D97ABC3F-FFB6-4437-8131-5A9A4DF75B29}" type="pres">
      <dgm:prSet presAssocID="{7694AA63-509C-4A42-8532-64AC2D503108}" presName="bullet5a" presStyleLbl="node1" presStyleIdx="0" presStyleCnt="5"/>
      <dgm:spPr/>
    </dgm:pt>
    <dgm:pt modelId="{84FD6C1D-8C70-44F7-A2DC-5102B3F78EF3}" type="pres">
      <dgm:prSet presAssocID="{7694AA63-509C-4A42-8532-64AC2D503108}" presName="textBox5a" presStyleLbl="revTx" presStyleIdx="0" presStyleCnt="5" custScaleX="214901">
        <dgm:presLayoutVars>
          <dgm:bulletEnabled val="1"/>
        </dgm:presLayoutVars>
      </dgm:prSet>
      <dgm:spPr/>
    </dgm:pt>
    <dgm:pt modelId="{11B32E65-560E-456D-B250-5D5B22AE3D3F}" type="pres">
      <dgm:prSet presAssocID="{9686F1BF-536B-47D1-8382-7914918E4475}" presName="bullet5b" presStyleLbl="node1" presStyleIdx="1" presStyleCnt="5"/>
      <dgm:spPr/>
    </dgm:pt>
    <dgm:pt modelId="{36819EB4-D947-454F-84A9-2FB2B3795476}" type="pres">
      <dgm:prSet presAssocID="{9686F1BF-536B-47D1-8382-7914918E4475}" presName="textBox5b" presStyleLbl="revTx" presStyleIdx="1" presStyleCnt="5" custScaleX="176873">
        <dgm:presLayoutVars>
          <dgm:bulletEnabled val="1"/>
        </dgm:presLayoutVars>
      </dgm:prSet>
      <dgm:spPr/>
    </dgm:pt>
    <dgm:pt modelId="{E8216C04-A35C-4684-9855-0DE36CA3103B}" type="pres">
      <dgm:prSet presAssocID="{BD1D151A-9BF5-4298-9A81-3358E9026F5E}" presName="bullet5c" presStyleLbl="node1" presStyleIdx="2" presStyleCnt="5"/>
      <dgm:spPr/>
    </dgm:pt>
    <dgm:pt modelId="{A932EEA7-A1A4-4FCB-91C5-FF484B0E0005}" type="pres">
      <dgm:prSet presAssocID="{BD1D151A-9BF5-4298-9A81-3358E9026F5E}" presName="textBox5c" presStyleLbl="revTx" presStyleIdx="2" presStyleCnt="5" custScaleX="130340">
        <dgm:presLayoutVars>
          <dgm:bulletEnabled val="1"/>
        </dgm:presLayoutVars>
      </dgm:prSet>
      <dgm:spPr/>
    </dgm:pt>
    <dgm:pt modelId="{C66216A0-DF29-4B1B-ABB3-7FA138F8A24F}" type="pres">
      <dgm:prSet presAssocID="{1AEA4A1B-5A19-404A-B68A-B50FF8638DC4}" presName="bullet5d" presStyleLbl="node1" presStyleIdx="3" presStyleCnt="5"/>
      <dgm:spPr/>
    </dgm:pt>
    <dgm:pt modelId="{E8659992-7B6A-48F2-80E8-23F317D3951F}" type="pres">
      <dgm:prSet presAssocID="{1AEA4A1B-5A19-404A-B68A-B50FF8638DC4}" presName="textBox5d" presStyleLbl="revTx" presStyleIdx="3" presStyleCnt="5" custScaleX="137521">
        <dgm:presLayoutVars>
          <dgm:bulletEnabled val="1"/>
        </dgm:presLayoutVars>
      </dgm:prSet>
      <dgm:spPr/>
    </dgm:pt>
    <dgm:pt modelId="{19F342E4-F718-4661-B9E9-197481EBDC43}" type="pres">
      <dgm:prSet presAssocID="{7F5C9B76-0A2B-46EF-846A-530D86A74654}" presName="bullet5e" presStyleLbl="node1" presStyleIdx="4" presStyleCnt="5"/>
      <dgm:spPr/>
    </dgm:pt>
    <dgm:pt modelId="{55A2A1D7-FAF0-4B18-8898-FBC8F07BBF58}" type="pres">
      <dgm:prSet presAssocID="{7F5C9B76-0A2B-46EF-846A-530D86A74654}" presName="textBox5e" presStyleLbl="revTx" presStyleIdx="4" presStyleCnt="5" custScaleX="136595">
        <dgm:presLayoutVars>
          <dgm:bulletEnabled val="1"/>
        </dgm:presLayoutVars>
      </dgm:prSet>
      <dgm:spPr/>
    </dgm:pt>
  </dgm:ptLst>
  <dgm:cxnLst>
    <dgm:cxn modelId="{667B8474-CED9-4A49-8861-31DEF6009DF0}" srcId="{69F32D51-AC3E-43AE-A6AC-3BB5DD522EB5}" destId="{7F5C9B76-0A2B-46EF-846A-530D86A74654}" srcOrd="4" destOrd="0" parTransId="{B3922CAC-ABA9-4447-B5FE-8CEBC9DFE29C}" sibTransId="{3A851C6E-23DA-46F5-9A4A-BB48FCA02529}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AC8B0381-A306-4328-A6F3-F02FBFB21CA0}" type="presOf" srcId="{7694AA63-509C-4A42-8532-64AC2D503108}" destId="{84FD6C1D-8C70-44F7-A2DC-5102B3F78EF3}" srcOrd="0" destOrd="0" presId="urn:microsoft.com/office/officeart/2005/8/layout/arrow2"/>
    <dgm:cxn modelId="{7F06D895-2A38-45CA-8F6A-930B7D455F09}" type="presOf" srcId="{1AEA4A1B-5A19-404A-B68A-B50FF8638DC4}" destId="{E8659992-7B6A-48F2-80E8-23F317D3951F}" srcOrd="0" destOrd="0" presId="urn:microsoft.com/office/officeart/2005/8/layout/arrow2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208B15B3-01D4-4316-B6F4-7D7153BBA807}" type="presOf" srcId="{BD1D151A-9BF5-4298-9A81-3358E9026F5E}" destId="{A932EEA7-A1A4-4FCB-91C5-FF484B0E0005}" srcOrd="0" destOrd="0" presId="urn:microsoft.com/office/officeart/2005/8/layout/arrow2"/>
    <dgm:cxn modelId="{27B218BE-623F-401A-8498-1D4533808FE3}" type="presOf" srcId="{9686F1BF-536B-47D1-8382-7914918E4475}" destId="{36819EB4-D947-454F-84A9-2FB2B3795476}" srcOrd="0" destOrd="0" presId="urn:microsoft.com/office/officeart/2005/8/layout/arrow2"/>
    <dgm:cxn modelId="{A861F0C0-B4F3-489A-8CE4-19FCDDA95C42}" type="presOf" srcId="{7F5C9B76-0A2B-46EF-846A-530D86A74654}" destId="{55A2A1D7-FAF0-4B18-8898-FBC8F07BBF5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FAA3B152-AAAC-47C3-BC4A-4D09EA70A94D}" type="presParOf" srcId="{2964D020-594D-4B3F-A1F5-83A936D2CAC8}" destId="{95FF37B2-4F39-4528-AE6D-EC3698C07A96}" srcOrd="1" destOrd="0" presId="urn:microsoft.com/office/officeart/2005/8/layout/arrow2"/>
    <dgm:cxn modelId="{03A5FDC3-9E8F-4192-8149-6481344ABDB4}" type="presParOf" srcId="{95FF37B2-4F39-4528-AE6D-EC3698C07A96}" destId="{D97ABC3F-FFB6-4437-8131-5A9A4DF75B29}" srcOrd="0" destOrd="0" presId="urn:microsoft.com/office/officeart/2005/8/layout/arrow2"/>
    <dgm:cxn modelId="{8FB7FA98-56C0-4988-9AE6-940131B560C8}" type="presParOf" srcId="{95FF37B2-4F39-4528-AE6D-EC3698C07A96}" destId="{84FD6C1D-8C70-44F7-A2DC-5102B3F78EF3}" srcOrd="1" destOrd="0" presId="urn:microsoft.com/office/officeart/2005/8/layout/arrow2"/>
    <dgm:cxn modelId="{DAAAC85A-00D6-4AC5-9E9C-1A556AE31577}" type="presParOf" srcId="{95FF37B2-4F39-4528-AE6D-EC3698C07A96}" destId="{11B32E65-560E-456D-B250-5D5B22AE3D3F}" srcOrd="2" destOrd="0" presId="urn:microsoft.com/office/officeart/2005/8/layout/arrow2"/>
    <dgm:cxn modelId="{9CE6292A-6668-4EAE-85F3-66269450D35C}" type="presParOf" srcId="{95FF37B2-4F39-4528-AE6D-EC3698C07A96}" destId="{36819EB4-D947-454F-84A9-2FB2B3795476}" srcOrd="3" destOrd="0" presId="urn:microsoft.com/office/officeart/2005/8/layout/arrow2"/>
    <dgm:cxn modelId="{DF94172E-4F6C-4C32-B641-244C5DA1F06A}" type="presParOf" srcId="{95FF37B2-4F39-4528-AE6D-EC3698C07A96}" destId="{E8216C04-A35C-4684-9855-0DE36CA3103B}" srcOrd="4" destOrd="0" presId="urn:microsoft.com/office/officeart/2005/8/layout/arrow2"/>
    <dgm:cxn modelId="{426B62F1-179A-4CF5-A05C-D4D4FFA5FAF1}" type="presParOf" srcId="{95FF37B2-4F39-4528-AE6D-EC3698C07A96}" destId="{A932EEA7-A1A4-4FCB-91C5-FF484B0E0005}" srcOrd="5" destOrd="0" presId="urn:microsoft.com/office/officeart/2005/8/layout/arrow2"/>
    <dgm:cxn modelId="{81606740-FC3F-40E6-B7CF-B1623583F581}" type="presParOf" srcId="{95FF37B2-4F39-4528-AE6D-EC3698C07A96}" destId="{C66216A0-DF29-4B1B-ABB3-7FA138F8A24F}" srcOrd="6" destOrd="0" presId="urn:microsoft.com/office/officeart/2005/8/layout/arrow2"/>
    <dgm:cxn modelId="{E21EAB07-49D7-44B8-BF2B-2FFEDD105F2E}" type="presParOf" srcId="{95FF37B2-4F39-4528-AE6D-EC3698C07A96}" destId="{E8659992-7B6A-48F2-80E8-23F317D3951F}" srcOrd="7" destOrd="0" presId="urn:microsoft.com/office/officeart/2005/8/layout/arrow2"/>
    <dgm:cxn modelId="{0F21886B-0FE1-4892-9360-85FD0DEA9094}" type="presParOf" srcId="{95FF37B2-4F39-4528-AE6D-EC3698C07A96}" destId="{19F342E4-F718-4661-B9E9-197481EBDC43}" srcOrd="8" destOrd="0" presId="urn:microsoft.com/office/officeart/2005/8/layout/arrow2"/>
    <dgm:cxn modelId="{EC5E2E8E-4380-415D-8E44-A8E1128DF69D}" type="presParOf" srcId="{95FF37B2-4F39-4528-AE6D-EC3698C07A96}" destId="{55A2A1D7-FAF0-4B18-8898-FBC8F07BBF58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116965" y="0"/>
          <a:ext cx="6713219" cy="419576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5B0671-8D15-4335-922A-B69443143D73}">
      <dsp:nvSpPr>
        <dsp:cNvPr id="0" name=""/>
        <dsp:cNvSpPr/>
      </dsp:nvSpPr>
      <dsp:spPr>
        <a:xfrm>
          <a:off x="1778217" y="3119968"/>
          <a:ext cx="154404" cy="154404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DB54D8-082E-482E-A3FA-DB8CBC303C0B}">
      <dsp:nvSpPr>
        <dsp:cNvPr id="0" name=""/>
        <dsp:cNvSpPr/>
      </dsp:nvSpPr>
      <dsp:spPr>
        <a:xfrm>
          <a:off x="1855419" y="3197170"/>
          <a:ext cx="1147960" cy="998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816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Step 1 </a:t>
          </a:r>
          <a:r>
            <a:rPr lang="en-US" sz="2800" kern="1200" dirty="0"/>
            <a:t>Assess</a:t>
          </a:r>
        </a:p>
      </dsp:txBody>
      <dsp:txXfrm>
        <a:off x="1855419" y="3197170"/>
        <a:ext cx="1147960" cy="998591"/>
      </dsp:txXfrm>
    </dsp:sp>
    <dsp:sp modelId="{C260311A-CA3F-4782-A499-D0E1A38755FC}">
      <dsp:nvSpPr>
        <dsp:cNvPr id="0" name=""/>
        <dsp:cNvSpPr/>
      </dsp:nvSpPr>
      <dsp:spPr>
        <a:xfrm>
          <a:off x="2869115" y="2144034"/>
          <a:ext cx="268528" cy="268528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4000"/>
                <a:lumMod val="11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76EDF9-5FB4-4F01-B777-5AEB6F4D27DA}">
      <dsp:nvSpPr>
        <dsp:cNvPr id="0" name=""/>
        <dsp:cNvSpPr/>
      </dsp:nvSpPr>
      <dsp:spPr>
        <a:xfrm>
          <a:off x="3003379" y="2278298"/>
          <a:ext cx="1409776" cy="19174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88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Step 2 </a:t>
          </a:r>
          <a:r>
            <a:rPr lang="en-US" sz="2400" kern="1200" dirty="0"/>
            <a:t>Develop</a:t>
          </a:r>
        </a:p>
      </dsp:txBody>
      <dsp:txXfrm>
        <a:off x="3003379" y="2278298"/>
        <a:ext cx="1409776" cy="1917463"/>
      </dsp:txXfrm>
    </dsp:sp>
    <dsp:sp modelId="{1D68FD1C-90B9-4749-B537-6D817A256946}">
      <dsp:nvSpPr>
        <dsp:cNvPr id="0" name=""/>
        <dsp:cNvSpPr/>
      </dsp:nvSpPr>
      <dsp:spPr>
        <a:xfrm>
          <a:off x="4262108" y="1424880"/>
          <a:ext cx="355800" cy="35580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4000"/>
                <a:lumMod val="11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0BBA50-8303-48E1-8334-5A442F36FF53}">
      <dsp:nvSpPr>
        <dsp:cNvPr id="0" name=""/>
        <dsp:cNvSpPr/>
      </dsp:nvSpPr>
      <dsp:spPr>
        <a:xfrm>
          <a:off x="4440008" y="1602781"/>
          <a:ext cx="1409776" cy="25929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531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Step 3 Implement</a:t>
          </a:r>
        </a:p>
      </dsp:txBody>
      <dsp:txXfrm>
        <a:off x="4440008" y="1602781"/>
        <a:ext cx="1409776" cy="2592980"/>
      </dsp:txXfrm>
    </dsp:sp>
    <dsp:sp modelId="{6EC28929-9FE5-42B7-8CED-15F35E96EE1C}">
      <dsp:nvSpPr>
        <dsp:cNvPr id="0" name=""/>
        <dsp:cNvSpPr/>
      </dsp:nvSpPr>
      <dsp:spPr>
        <a:xfrm>
          <a:off x="5779296" y="949081"/>
          <a:ext cx="476638" cy="476638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4000"/>
                <a:lumMod val="11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2B3E5-ED56-463D-9A2B-8E6E57BDCB18}">
      <dsp:nvSpPr>
        <dsp:cNvPr id="0" name=""/>
        <dsp:cNvSpPr/>
      </dsp:nvSpPr>
      <dsp:spPr>
        <a:xfrm>
          <a:off x="6017615" y="1187400"/>
          <a:ext cx="1409776" cy="30083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2561" tIns="0" rIns="0" bIns="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Step 4 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Evaluate</a:t>
          </a:r>
        </a:p>
      </dsp:txBody>
      <dsp:txXfrm>
        <a:off x="6017615" y="1187400"/>
        <a:ext cx="1409776" cy="30083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021721" y="0"/>
          <a:ext cx="6713219" cy="419576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97ABC3F-FFB6-4437-8131-5A9A4DF75B29}">
      <dsp:nvSpPr>
        <dsp:cNvPr id="0" name=""/>
        <dsp:cNvSpPr/>
      </dsp:nvSpPr>
      <dsp:spPr>
        <a:xfrm>
          <a:off x="1655382" y="3119968"/>
          <a:ext cx="154404" cy="154404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4FD6C1D-8C70-44F7-A2DC-5102B3F78EF3}">
      <dsp:nvSpPr>
        <dsp:cNvPr id="0" name=""/>
        <dsp:cNvSpPr/>
      </dsp:nvSpPr>
      <dsp:spPr>
        <a:xfrm>
          <a:off x="1227346" y="3197170"/>
          <a:ext cx="1889907" cy="998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816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Prohibited Behavior</a:t>
          </a:r>
        </a:p>
      </dsp:txBody>
      <dsp:txXfrm>
        <a:off x="1227346" y="3197170"/>
        <a:ext cx="1889907" cy="998591"/>
      </dsp:txXfrm>
    </dsp:sp>
    <dsp:sp modelId="{11B32E65-560E-456D-B250-5D5B22AE3D3F}">
      <dsp:nvSpPr>
        <dsp:cNvPr id="0" name=""/>
        <dsp:cNvSpPr/>
      </dsp:nvSpPr>
      <dsp:spPr>
        <a:xfrm>
          <a:off x="2491178" y="2316899"/>
          <a:ext cx="241675" cy="241675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64000"/>
                <a:lumMod val="11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6819EB4-D947-454F-84A9-2FB2B3795476}">
      <dsp:nvSpPr>
        <dsp:cNvPr id="0" name=""/>
        <dsp:cNvSpPr/>
      </dsp:nvSpPr>
      <dsp:spPr>
        <a:xfrm>
          <a:off x="2183681" y="2437737"/>
          <a:ext cx="1971062" cy="1758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59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Prevention Practices</a:t>
          </a:r>
        </a:p>
      </dsp:txBody>
      <dsp:txXfrm>
        <a:off x="2183681" y="2437737"/>
        <a:ext cx="1971062" cy="1758024"/>
      </dsp:txXfrm>
    </dsp:sp>
    <dsp:sp modelId="{E8216C04-A35C-4684-9855-0DE36CA3103B}">
      <dsp:nvSpPr>
        <dsp:cNvPr id="0" name=""/>
        <dsp:cNvSpPr/>
      </dsp:nvSpPr>
      <dsp:spPr>
        <a:xfrm>
          <a:off x="3565293" y="1676626"/>
          <a:ext cx="322234" cy="322234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64000"/>
                <a:lumMod val="11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932EEA7-A1A4-4FCB-91C5-FF484B0E0005}">
      <dsp:nvSpPr>
        <dsp:cNvPr id="0" name=""/>
        <dsp:cNvSpPr/>
      </dsp:nvSpPr>
      <dsp:spPr>
        <a:xfrm>
          <a:off x="3529860" y="1837743"/>
          <a:ext cx="1688751" cy="23580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745" tIns="0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Report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3529860" y="1837743"/>
        <a:ext cx="1688751" cy="2358018"/>
      </dsp:txXfrm>
    </dsp:sp>
    <dsp:sp modelId="{C66216A0-DF29-4B1B-ABB3-7FA138F8A24F}">
      <dsp:nvSpPr>
        <dsp:cNvPr id="0" name=""/>
        <dsp:cNvSpPr/>
      </dsp:nvSpPr>
      <dsp:spPr>
        <a:xfrm>
          <a:off x="4813951" y="1176491"/>
          <a:ext cx="416219" cy="416219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64000"/>
                <a:lumMod val="11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8659992-7B6A-48F2-80E8-23F317D3951F}">
      <dsp:nvSpPr>
        <dsp:cNvPr id="0" name=""/>
        <dsp:cNvSpPr/>
      </dsp:nvSpPr>
      <dsp:spPr>
        <a:xfrm>
          <a:off x="4770175" y="1384601"/>
          <a:ext cx="1846417" cy="2811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546" tIns="0" rIns="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Respond</a:t>
          </a:r>
        </a:p>
      </dsp:txBody>
      <dsp:txXfrm>
        <a:off x="4770175" y="1384601"/>
        <a:ext cx="1846417" cy="2811160"/>
      </dsp:txXfrm>
    </dsp:sp>
    <dsp:sp modelId="{19F342E4-F718-4661-B9E9-197481EBDC43}">
      <dsp:nvSpPr>
        <dsp:cNvPr id="0" name=""/>
        <dsp:cNvSpPr/>
      </dsp:nvSpPr>
      <dsp:spPr>
        <a:xfrm>
          <a:off x="6099533" y="842509"/>
          <a:ext cx="530344" cy="530344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4000"/>
                <a:lumMod val="11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5A2A1D7-FAF0-4B18-8898-FBC8F07BBF58}">
      <dsp:nvSpPr>
        <dsp:cNvPr id="0" name=""/>
        <dsp:cNvSpPr/>
      </dsp:nvSpPr>
      <dsp:spPr>
        <a:xfrm>
          <a:off x="6119035" y="1107681"/>
          <a:ext cx="1833984" cy="308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1018" tIns="0" rIns="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Review</a:t>
          </a:r>
        </a:p>
      </dsp:txBody>
      <dsp:txXfrm>
        <a:off x="6119035" y="1107681"/>
        <a:ext cx="1833984" cy="3088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11/14/2023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11/14/2023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1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7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48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9873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85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80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45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0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3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0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1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0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1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5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8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8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1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81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cusa.org/" TargetMode="External"/><Relationship Id="rId2" Type="http://schemas.openxmlformats.org/officeDocument/2006/relationships/hyperlink" Target="http://www.presbyterianmission.org/legal-resources/creating-safe-ministrie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byterianmission.org/legal-resources/creating-safe-ministries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cusa.org/resource/standards-ethical-conduc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Risk Reducing Policies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/>
              <a:t>Keeping Church safe</a:t>
            </a: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Develop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Prologue: Theological Background</a:t>
            </a:r>
          </a:p>
          <a:p>
            <a:r>
              <a:rPr lang="en-US" sz="3200" dirty="0"/>
              <a:t>Prohibited Practices</a:t>
            </a:r>
          </a:p>
          <a:p>
            <a:r>
              <a:rPr lang="en-US" sz="3200" dirty="0"/>
              <a:t>Prevention Procedures</a:t>
            </a:r>
          </a:p>
          <a:p>
            <a:r>
              <a:rPr lang="en-US" sz="3200" dirty="0"/>
              <a:t>Reporting Procedures</a:t>
            </a:r>
          </a:p>
          <a:p>
            <a:r>
              <a:rPr lang="en-US" sz="3200" dirty="0"/>
              <a:t>Responding Procedures</a:t>
            </a:r>
          </a:p>
          <a:p>
            <a:r>
              <a:rPr lang="en-US" sz="3200" dirty="0"/>
              <a:t>Review: Evaluation Procedures</a:t>
            </a:r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Theological Background &amp; Prohibited Practices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Opening Statement</a:t>
            </a:r>
          </a:p>
          <a:p>
            <a:r>
              <a:rPr lang="en-US" sz="3200" dirty="0"/>
              <a:t>What, Who, Why, How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/>
              <a:t>Background Rational</a:t>
            </a:r>
          </a:p>
          <a:p>
            <a:r>
              <a:rPr lang="en-US" sz="2800" dirty="0"/>
              <a:t>Children &amp; Youth are Gift from God </a:t>
            </a:r>
          </a:p>
          <a:p>
            <a:r>
              <a:rPr lang="en-US" sz="2800" dirty="0"/>
              <a:t>Abuse has lasting effect on individual, faith and community</a:t>
            </a:r>
          </a:p>
          <a:p>
            <a:r>
              <a:rPr lang="en-US" sz="2800" dirty="0"/>
              <a:t>PCUSA Constitution – G-3.0106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Prohibited &amp;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1520043"/>
            <a:ext cx="4396339" cy="488524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Who are Vulnerable?</a:t>
            </a:r>
          </a:p>
          <a:p>
            <a:pPr lvl="1"/>
            <a:r>
              <a:rPr lang="en-US" dirty="0"/>
              <a:t>Child</a:t>
            </a:r>
          </a:p>
          <a:p>
            <a:pPr lvl="1"/>
            <a:r>
              <a:rPr lang="en-US" dirty="0"/>
              <a:t>Youth</a:t>
            </a:r>
          </a:p>
          <a:p>
            <a:pPr lvl="1"/>
            <a:r>
              <a:rPr lang="en-US" dirty="0"/>
              <a:t>Minor</a:t>
            </a:r>
          </a:p>
          <a:p>
            <a:pPr lvl="1"/>
            <a:r>
              <a:rPr lang="en-US" dirty="0"/>
              <a:t>Child/Youth Worker</a:t>
            </a:r>
          </a:p>
          <a:p>
            <a:pPr lvl="1"/>
            <a:r>
              <a:rPr lang="en-US" dirty="0"/>
              <a:t>Vulnerable Adult</a:t>
            </a:r>
          </a:p>
          <a:p>
            <a:r>
              <a:rPr lang="en-US" sz="3200" dirty="0"/>
              <a:t>Prohibited Behavior</a:t>
            </a:r>
          </a:p>
          <a:p>
            <a:pPr lvl="1"/>
            <a:r>
              <a:rPr lang="en-US" dirty="0"/>
              <a:t>Child Abuse</a:t>
            </a:r>
          </a:p>
          <a:p>
            <a:pPr lvl="1"/>
            <a:r>
              <a:rPr lang="en-US" dirty="0"/>
              <a:t>Sexual Abuse/Misconduct</a:t>
            </a:r>
          </a:p>
          <a:p>
            <a:pPr lvl="1"/>
            <a:r>
              <a:rPr lang="en-US" dirty="0"/>
              <a:t>Misuse of Technology </a:t>
            </a:r>
          </a:p>
          <a:p>
            <a:pPr lvl="1"/>
            <a:r>
              <a:rPr lang="en-US" dirty="0"/>
              <a:t>Vulnerable Adult Abuse</a:t>
            </a:r>
          </a:p>
          <a:p>
            <a:pPr lvl="1"/>
            <a:r>
              <a:rPr lang="en-US" dirty="0"/>
              <a:t>Harassment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dirty="0"/>
              <a:t>Church Terminology</a:t>
            </a:r>
          </a:p>
          <a:p>
            <a:pPr lvl="1"/>
            <a:r>
              <a:rPr lang="en-US" dirty="0"/>
              <a:t>Pastor, elder, Session, Committees</a:t>
            </a:r>
          </a:p>
          <a:p>
            <a:r>
              <a:rPr lang="en-US" sz="3500" dirty="0"/>
              <a:t>Church Teams and Responsibilities</a:t>
            </a:r>
          </a:p>
          <a:p>
            <a:pPr lvl="1"/>
            <a:r>
              <a:rPr lang="en-US" dirty="0"/>
              <a:t>Safe Child Response Team</a:t>
            </a:r>
          </a:p>
          <a:p>
            <a:pPr lvl="1"/>
            <a:r>
              <a:rPr lang="en-US" dirty="0"/>
              <a:t>Safe Child Training Team</a:t>
            </a:r>
          </a:p>
        </p:txBody>
      </p:sp>
    </p:spTree>
    <p:extLst>
      <p:ext uri="{BB962C8B-B14F-4D97-AF65-F5344CB8AC3E}">
        <p14:creationId xmlns:p14="http://schemas.microsoft.com/office/powerpoint/2010/main" val="111406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Prevention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Leadership</a:t>
            </a:r>
          </a:p>
          <a:p>
            <a:pPr lvl="1"/>
            <a:r>
              <a:rPr lang="en-US" sz="2400" dirty="0"/>
              <a:t>References</a:t>
            </a:r>
          </a:p>
          <a:p>
            <a:pPr lvl="1"/>
            <a:r>
              <a:rPr lang="en-US" sz="2400" dirty="0"/>
              <a:t>Background Checks</a:t>
            </a:r>
          </a:p>
          <a:p>
            <a:pPr lvl="1"/>
            <a:r>
              <a:rPr lang="en-US" sz="2400" dirty="0"/>
              <a:t>Training/Education</a:t>
            </a:r>
          </a:p>
          <a:p>
            <a:pPr lvl="1"/>
            <a:r>
              <a:rPr lang="en-US" sz="2400" dirty="0"/>
              <a:t>Certified in first aid &amp; CPR</a:t>
            </a:r>
          </a:p>
          <a:p>
            <a:pPr lvl="1"/>
            <a:r>
              <a:rPr lang="en-US" sz="2400" dirty="0"/>
              <a:t>Signed forms</a:t>
            </a:r>
          </a:p>
          <a:p>
            <a:pPr lvl="1"/>
            <a:r>
              <a:rPr lang="en-US" sz="2400" dirty="0"/>
              <a:t>Standards of Ethical Conduct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Physical Space</a:t>
            </a:r>
          </a:p>
          <a:p>
            <a:pPr lvl="1"/>
            <a:r>
              <a:rPr lang="en-US" sz="2400" dirty="0"/>
              <a:t>Window or Open door in each room</a:t>
            </a:r>
          </a:p>
          <a:p>
            <a:pPr lvl="1"/>
            <a:r>
              <a:rPr lang="en-US" sz="2400" dirty="0"/>
              <a:t>Overnight arrangements, sleeping rooms and restrooms</a:t>
            </a:r>
          </a:p>
          <a:p>
            <a:pPr lvl="1"/>
            <a:r>
              <a:rPr lang="en-US" sz="2400" dirty="0"/>
              <a:t>Use of digital devices</a:t>
            </a:r>
          </a:p>
          <a:p>
            <a:pPr lvl="1"/>
            <a:r>
              <a:rPr lang="en-US" sz="2400" dirty="0"/>
              <a:t>Transportation</a:t>
            </a:r>
          </a:p>
        </p:txBody>
      </p:sp>
    </p:spTree>
    <p:extLst>
      <p:ext uri="{BB962C8B-B14F-4D97-AF65-F5344CB8AC3E}">
        <p14:creationId xmlns:p14="http://schemas.microsoft.com/office/powerpoint/2010/main" val="1678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Ex: Physical Practices to reduce risk of child abuse</a:t>
            </a:r>
          </a:p>
          <a:p>
            <a:pPr lvl="1"/>
            <a:r>
              <a:rPr lang="en-US" sz="2400" dirty="0"/>
              <a:t>Two Adult Rule</a:t>
            </a:r>
          </a:p>
          <a:p>
            <a:pPr lvl="1"/>
            <a:r>
              <a:rPr lang="en-US" sz="2400" dirty="0"/>
              <a:t>Ratios: Adult to Child</a:t>
            </a:r>
          </a:p>
          <a:p>
            <a:pPr lvl="1"/>
            <a:r>
              <a:rPr lang="en-US" sz="2400" dirty="0"/>
              <a:t>Activity limitations</a:t>
            </a:r>
          </a:p>
          <a:p>
            <a:pPr lvl="1"/>
            <a:r>
              <a:rPr lang="en-US" sz="2400" dirty="0"/>
              <a:t>Code of Expected Conduct </a:t>
            </a:r>
          </a:p>
          <a:p>
            <a:pPr lvl="1"/>
            <a:r>
              <a:rPr lang="en-US" sz="2400" dirty="0"/>
              <a:t>Code of Prohibited Conduct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Church Sponsored Events for Children and Youth</a:t>
            </a:r>
          </a:p>
          <a:p>
            <a:r>
              <a:rPr lang="en-US" sz="2400" dirty="0"/>
              <a:t>Church sponsored Events for all generations</a:t>
            </a:r>
          </a:p>
          <a:p>
            <a:r>
              <a:rPr lang="en-US" sz="2400" dirty="0"/>
              <a:t>Educational Training</a:t>
            </a:r>
          </a:p>
          <a:p>
            <a:r>
              <a:rPr lang="en-US" sz="2400" dirty="0"/>
              <a:t>Written practices and signatures</a:t>
            </a:r>
          </a:p>
        </p:txBody>
      </p:sp>
    </p:spTree>
    <p:extLst>
      <p:ext uri="{BB962C8B-B14F-4D97-AF65-F5344CB8AC3E}">
        <p14:creationId xmlns:p14="http://schemas.microsoft.com/office/powerpoint/2010/main" val="96206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49BD3-01C2-9242-A2B5-C41EBD60B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C06E1-5691-ABD6-D2FA-C20A845715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8111940" cy="4195763"/>
          </a:xfrm>
        </p:spPr>
        <p:txBody>
          <a:bodyPr>
            <a:normAutofit/>
          </a:bodyPr>
          <a:lstStyle/>
          <a:p>
            <a:r>
              <a:rPr lang="en-US" sz="2400" dirty="0"/>
              <a:t>Training, Education and Conversations with</a:t>
            </a:r>
          </a:p>
          <a:p>
            <a:endParaRPr lang="en-US" sz="2400" dirty="0"/>
          </a:p>
          <a:p>
            <a:pPr lvl="1"/>
            <a:r>
              <a:rPr lang="en-US" sz="2400" dirty="0"/>
              <a:t>Leaders, </a:t>
            </a:r>
          </a:p>
          <a:p>
            <a:pPr lvl="1"/>
            <a:r>
              <a:rPr lang="en-US" sz="2400" dirty="0"/>
              <a:t>Employees</a:t>
            </a:r>
          </a:p>
          <a:p>
            <a:pPr lvl="1"/>
            <a:r>
              <a:rPr lang="en-US" sz="2400" dirty="0"/>
              <a:t>Volunteers</a:t>
            </a:r>
          </a:p>
          <a:p>
            <a:pPr lvl="1"/>
            <a:r>
              <a:rPr lang="en-US" sz="2400" dirty="0"/>
              <a:t>members, </a:t>
            </a:r>
          </a:p>
          <a:p>
            <a:pPr lvl="1"/>
            <a:r>
              <a:rPr lang="en-US" sz="2400" dirty="0"/>
              <a:t>people who are vulnerable</a:t>
            </a:r>
          </a:p>
        </p:txBody>
      </p:sp>
    </p:spTree>
    <p:extLst>
      <p:ext uri="{BB962C8B-B14F-4D97-AF65-F5344CB8AC3E}">
        <p14:creationId xmlns:p14="http://schemas.microsoft.com/office/powerpoint/2010/main" val="44540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Reporting Procedures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STATE LAW</a:t>
            </a:r>
          </a:p>
          <a:p>
            <a:r>
              <a:rPr lang="en-US" sz="3200" dirty="0"/>
              <a:t>Book of Order Requirements – G-4.0301 and G-4.0302 Confidentiality and Mandatory Reporting</a:t>
            </a:r>
          </a:p>
          <a:p>
            <a:r>
              <a:rPr lang="en-US" sz="3200" dirty="0"/>
              <a:t>Internal Congregational Procedures</a:t>
            </a:r>
          </a:p>
          <a:p>
            <a:r>
              <a:rPr lang="en-US" sz="3200" dirty="0"/>
              <a:t>Insurance Requirements </a:t>
            </a:r>
          </a:p>
        </p:txBody>
      </p:sp>
    </p:spTree>
    <p:extLst>
      <p:ext uri="{BB962C8B-B14F-4D97-AF65-F5344CB8AC3E}">
        <p14:creationId xmlns:p14="http://schemas.microsoft.com/office/powerpoint/2010/main" val="60348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Responding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Safe Child Response Team</a:t>
            </a:r>
          </a:p>
          <a:p>
            <a:r>
              <a:rPr lang="en-US" sz="3200" dirty="0"/>
              <a:t>Session</a:t>
            </a:r>
          </a:p>
          <a:p>
            <a:r>
              <a:rPr lang="en-US" sz="3200" dirty="0"/>
              <a:t>Church Discipline</a:t>
            </a:r>
          </a:p>
          <a:p>
            <a:r>
              <a:rPr lang="en-US" sz="3200" dirty="0"/>
              <a:t>Personnel Committee</a:t>
            </a:r>
          </a:p>
          <a:p>
            <a:r>
              <a:rPr lang="en-US" sz="3200" dirty="0"/>
              <a:t>Child/Youth Christian Education Committee</a:t>
            </a:r>
          </a:p>
        </p:txBody>
      </p:sp>
    </p:spTree>
    <p:extLst>
      <p:ext uri="{BB962C8B-B14F-4D97-AF65-F5344CB8AC3E}">
        <p14:creationId xmlns:p14="http://schemas.microsoft.com/office/powerpoint/2010/main" val="210306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Evaluating Risk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Annual Evaluation of required Practices and Procedures</a:t>
            </a:r>
          </a:p>
          <a:p>
            <a:r>
              <a:rPr lang="en-US" sz="3200" dirty="0"/>
              <a:t>Annual Evaluation of Required Training and Education</a:t>
            </a:r>
          </a:p>
        </p:txBody>
      </p:sp>
    </p:spTree>
    <p:extLst>
      <p:ext uri="{BB962C8B-B14F-4D97-AF65-F5344CB8AC3E}">
        <p14:creationId xmlns:p14="http://schemas.microsoft.com/office/powerpoint/2010/main" val="129878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Additional 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Specific Prohibited Behaviors</a:t>
            </a:r>
          </a:p>
          <a:p>
            <a:r>
              <a:rPr lang="en-US" sz="3200" dirty="0"/>
              <a:t>Transportation Procedures </a:t>
            </a:r>
          </a:p>
          <a:p>
            <a:r>
              <a:rPr lang="en-US" sz="3200" dirty="0"/>
              <a:t>Social Media and Photography limitations</a:t>
            </a:r>
          </a:p>
          <a:p>
            <a:r>
              <a:rPr lang="en-US" sz="3200" dirty="0"/>
              <a:t>Use of Artificial Intelligence </a:t>
            </a:r>
          </a:p>
          <a:p>
            <a:r>
              <a:rPr lang="en-US" sz="3200" dirty="0"/>
              <a:t>Forms for Signatures and agreement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5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2029225"/>
          </a:xfrm>
        </p:spPr>
        <p:txBody>
          <a:bodyPr/>
          <a:lstStyle/>
          <a:p>
            <a:r>
              <a:rPr lang="en-US" dirty="0"/>
              <a:t> Why Create Child Protection, Harassment, and Sexual Misconduct Policies?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3312" y="2481942"/>
            <a:ext cx="8946541" cy="3766457"/>
          </a:xfrm>
        </p:spPr>
        <p:txBody>
          <a:bodyPr/>
          <a:lstStyle/>
          <a:p>
            <a:endParaRPr lang="en-US" dirty="0"/>
          </a:p>
          <a:p>
            <a:r>
              <a:rPr lang="en-US" sz="3200" dirty="0"/>
              <a:t>Reflect God’s care of the least within church community</a:t>
            </a:r>
          </a:p>
          <a:p>
            <a:r>
              <a:rPr lang="en-US" sz="3200" dirty="0"/>
              <a:t>Reduce Risk</a:t>
            </a:r>
          </a:p>
          <a:p>
            <a:r>
              <a:rPr lang="en-US" sz="3200" dirty="0"/>
              <a:t>Required under PCUSA Constitution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Evaluate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Practical Procedures</a:t>
            </a:r>
          </a:p>
          <a:p>
            <a:r>
              <a:rPr lang="en-US" sz="3200" dirty="0"/>
              <a:t>Written Policies</a:t>
            </a:r>
          </a:p>
          <a:p>
            <a:r>
              <a:rPr lang="en-US" sz="3200" dirty="0"/>
              <a:t>Leadership requirements</a:t>
            </a:r>
          </a:p>
          <a:p>
            <a:r>
              <a:rPr lang="en-US" sz="3200" dirty="0"/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118051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Insurance Board</a:t>
            </a:r>
          </a:p>
          <a:p>
            <a:pPr lvl="1"/>
            <a:r>
              <a:rPr lang="en-US" sz="3200" dirty="0"/>
              <a:t>Safe Conduct Workbench</a:t>
            </a:r>
          </a:p>
          <a:p>
            <a:pPr marL="365760" lvl="1" indent="0">
              <a:buNone/>
            </a:pPr>
            <a:endParaRPr lang="en-US" sz="2800" dirty="0"/>
          </a:p>
          <a:p>
            <a:pPr lvl="2"/>
            <a:r>
              <a:rPr lang="en-US" sz="3200" u="sng" dirty="0"/>
              <a:t>www.insuranceboard.org/safetyresources/Safeconduct Workbench</a:t>
            </a:r>
          </a:p>
          <a:p>
            <a:pPr lvl="2"/>
            <a:endParaRPr lang="en-US" sz="2800" u="sng" dirty="0"/>
          </a:p>
          <a:p>
            <a:pPr marL="1005840" lvl="3" indent="0">
              <a:buNone/>
            </a:pPr>
            <a:endParaRPr lang="en-US" sz="2600" dirty="0"/>
          </a:p>
          <a:p>
            <a:pPr lvl="2"/>
            <a:r>
              <a:rPr lang="en-US" sz="3200" dirty="0"/>
              <a:t>1-866-607-SAFE (7233)</a:t>
            </a:r>
          </a:p>
          <a:p>
            <a:pPr lvl="2"/>
            <a:endParaRPr lang="en-US" sz="28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dirty="0"/>
              <a:t>PCUSA </a:t>
            </a:r>
          </a:p>
          <a:p>
            <a:r>
              <a:rPr lang="en-US" sz="3500" dirty="0"/>
              <a:t>Creating Safe Ministries</a:t>
            </a:r>
          </a:p>
          <a:p>
            <a:r>
              <a:rPr lang="en-US" sz="35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www.presbyterianmission.org/legal-resources/creating-safe-ministries</a:t>
            </a:r>
            <a:endParaRPr lang="en-US" sz="3500" dirty="0"/>
          </a:p>
          <a:p>
            <a:pPr lvl="2"/>
            <a:r>
              <a:rPr lang="en-US" sz="2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www.pcusa.org</a:t>
            </a:r>
            <a:r>
              <a:rPr lang="en-US" sz="2800" dirty="0"/>
              <a:t>  search for sexual misconduct </a:t>
            </a:r>
          </a:p>
          <a:p>
            <a:pPr lvl="2"/>
            <a:endParaRPr lang="en-US" sz="2800" dirty="0"/>
          </a:p>
          <a:p>
            <a:pPr lvl="2"/>
            <a:r>
              <a:rPr lang="en-US" sz="2800" dirty="0"/>
              <a:t>Flor Velez-Diaz :  502-569-5434</a:t>
            </a:r>
          </a:p>
          <a:p>
            <a:pPr lvl="2"/>
            <a:r>
              <a:rPr lang="en-US" sz="2800" dirty="0"/>
              <a:t>Laurie Griffith : 502-569-5432</a:t>
            </a:r>
          </a:p>
          <a:p>
            <a:pPr marL="45720" indent="0">
              <a:buNone/>
            </a:pPr>
            <a:endParaRPr lang="en-US" sz="28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4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13E03-E653-4B52-8FAD-8A82F9FB2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356A9-693C-4DD1-ADAA-928B42314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Resources for Abuse issues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Index.pcusa.org   Annotated Book of Order</a:t>
            </a:r>
          </a:p>
          <a:p>
            <a:pPr lvl="1"/>
            <a:r>
              <a:rPr lang="en-US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www.presbyterianmission.org/legal-resources/creating-safe-ministries/</a:t>
            </a:r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Trauma informed Healing Resources: Presbyterian Disaster Assistance</a:t>
            </a:r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GA Standards of Ethical Conduct : https://www.pcusa.org/resource/standards-ethical-conduct/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441C-EAF6-4CCF-B15B-09E833F8C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MCLO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B425D9-A85A-350E-4393-D35567B05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0BF16B-7657-4014-9C52-F07C91B92A04}" type="datetime1">
              <a:rPr lang="en-US" smtClean="0"/>
              <a:t>11/14/2023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5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DF64B-D0A9-8119-AC4B-AC1CB7BA4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62E66-CC29-EB01-D882-121097933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definitions of Sexual Abuse within the Book of Order and most councils have definitions of Child Abuse and of Sexual Misconduct, but now there is a requirement that each council have a Harassment Policy to prevent Harassment in their council.  There is no definition of Harassment within the church at the moment…</a:t>
            </a:r>
          </a:p>
          <a:p>
            <a:endParaRPr lang="en-US" dirty="0"/>
          </a:p>
          <a:p>
            <a:r>
              <a:rPr lang="en-US" dirty="0"/>
              <a:t>1. </a:t>
            </a:r>
            <a:r>
              <a:rPr lang="en-US" sz="2800" dirty="0"/>
              <a:t>How would you define harassment? </a:t>
            </a:r>
          </a:p>
          <a:p>
            <a:pPr lvl="1"/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kinds of behavior could be considered non-sexual harassment?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320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5313C-1841-42FA-CA49-96E565668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D8B1B-17E9-DFF1-F151-6701D9C34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With the list of behaviors you created from Question #1, </a:t>
            </a:r>
          </a:p>
          <a:p>
            <a:endParaRPr lang="en-US" sz="2800" dirty="0"/>
          </a:p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questions do you need to ask to move forward so that there will be a useable and effective plan/procedure/policy to reduce the risk of harm from harassment in your community?</a:t>
            </a:r>
          </a:p>
          <a:p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9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66ED3-8BC2-ECE7-0C0F-53E7C6FE1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#3, 4 &amp;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59E57-9520-204D-CA9D-62AE077AD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/>
              <a:t>Who should be at the table when creating the Anti Harassment policy</a:t>
            </a:r>
            <a:r>
              <a:rPr lang="en-US" sz="2400" dirty="0"/>
              <a:t>?  </a:t>
            </a:r>
          </a:p>
          <a:p>
            <a:r>
              <a:rPr lang="en-US" sz="2800" dirty="0"/>
              <a:t>What types of education would be helpful to help reduce the risk of harassment in the congregation or in your mid-council? </a:t>
            </a:r>
          </a:p>
          <a:p>
            <a:r>
              <a:rPr lang="en-US" sz="2800" dirty="0"/>
              <a:t>Some councils are creating and implementing a Standards of Ethical Conduct based upon the one created by the General Assembly as a prevention practice for the anti-harassment policy. </a:t>
            </a:r>
            <a:r>
              <a:rPr lang="en-US" sz="2800" dirty="0">
                <a:hlinkClick r:id="rId2"/>
              </a:rPr>
              <a:t>https://www.pcusa.org/resource/standards-ethical-conduct/</a:t>
            </a:r>
            <a:endParaRPr lang="en-US" sz="2800" dirty="0"/>
          </a:p>
          <a:p>
            <a:pPr lvl="2"/>
            <a:r>
              <a:rPr lang="en-US" sz="2400" dirty="0"/>
              <a:t>What would a Standards of Ethical Conduct  look like in your ministry context?</a:t>
            </a:r>
          </a:p>
        </p:txBody>
      </p:sp>
    </p:spTree>
    <p:extLst>
      <p:ext uri="{BB962C8B-B14F-4D97-AF65-F5344CB8AC3E}">
        <p14:creationId xmlns:p14="http://schemas.microsoft.com/office/powerpoint/2010/main" val="384412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 title="Smart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Risk Reduction Policies</a:t>
            </a:r>
          </a:p>
        </p:txBody>
      </p:sp>
      <p:graphicFrame>
        <p:nvGraphicFramePr>
          <p:cNvPr id="6" name="Content Placeholder 5" descr="Upward Arrow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145794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 title="SmartAr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Risk Reduction Policies</a:t>
            </a:r>
          </a:p>
        </p:txBody>
      </p:sp>
      <p:graphicFrame>
        <p:nvGraphicFramePr>
          <p:cNvPr id="6" name="Content Placeholder 5" descr="Upward Arrow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886982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387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Needs, resources and persons who should be involved in development and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9C703-1F6A-4077-ADF2-B5B8F3080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736271"/>
            <a:ext cx="8825657" cy="1603168"/>
          </a:xfrm>
        </p:spPr>
        <p:txBody>
          <a:bodyPr/>
          <a:lstStyle/>
          <a:p>
            <a:r>
              <a:rPr lang="en-US" dirty="0"/>
              <a:t>Book of Order Required Risk Reducing Policies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BB81C3-744D-2599-21F1-832188DF9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4955" y="2612570"/>
            <a:ext cx="8825658" cy="3396344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G-3.0106</a:t>
            </a:r>
          </a:p>
          <a:p>
            <a:r>
              <a:rPr lang="en-US" dirty="0">
                <a:solidFill>
                  <a:schemeClr val="tx1"/>
                </a:solidFill>
              </a:rPr>
              <a:t>All councils shall adopt and implement the following policies: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a sexual misconduct policy</a:t>
            </a:r>
            <a:r>
              <a:rPr lang="en-US" dirty="0">
                <a:solidFill>
                  <a:schemeClr val="tx1"/>
                </a:solidFill>
              </a:rPr>
              <a:t>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a harassment policy</a:t>
            </a:r>
            <a:r>
              <a:rPr lang="en-US" dirty="0">
                <a:solidFill>
                  <a:schemeClr val="tx1"/>
                </a:solidFill>
              </a:rPr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a child and youth protection policy</a:t>
            </a:r>
            <a:r>
              <a:rPr lang="en-US" dirty="0">
                <a:solidFill>
                  <a:schemeClr val="tx1"/>
                </a:solidFill>
              </a:rPr>
              <a:t>, 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an antiracism policy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Each council’s policy shall include requirements for boundary training which includes the topic of sexual misconduct, and child sexual abuse prevention training for its members at least every thirty-six months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882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Assess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Needs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dirty="0"/>
              <a:t>Keep Church and Activities Safe</a:t>
            </a:r>
          </a:p>
          <a:p>
            <a:pPr lvl="1"/>
            <a:r>
              <a:rPr lang="en-US" sz="2300" dirty="0"/>
              <a:t>Ex: Children and youth</a:t>
            </a:r>
          </a:p>
          <a:p>
            <a:pPr lvl="1"/>
            <a:r>
              <a:rPr lang="en-US" sz="2300" dirty="0"/>
              <a:t>Reduce Risk of harm</a:t>
            </a:r>
          </a:p>
          <a:p>
            <a:pPr lvl="2"/>
            <a:r>
              <a:rPr lang="en-US" dirty="0"/>
              <a:t>w</a:t>
            </a:r>
            <a:r>
              <a:rPr lang="en-US" sz="1500" dirty="0"/>
              <a:t>/in building</a:t>
            </a:r>
          </a:p>
          <a:p>
            <a:pPr lvl="2"/>
            <a:r>
              <a:rPr lang="en-US" sz="1500" dirty="0"/>
              <a:t>church sponsored activities</a:t>
            </a:r>
          </a:p>
          <a:p>
            <a:pPr lvl="3"/>
            <a:r>
              <a:rPr lang="en-US" dirty="0"/>
              <a:t>Child Care</a:t>
            </a:r>
          </a:p>
          <a:p>
            <a:pPr lvl="3"/>
            <a:r>
              <a:rPr lang="en-US" dirty="0"/>
              <a:t>Sunday School</a:t>
            </a:r>
          </a:p>
          <a:p>
            <a:pPr lvl="3"/>
            <a:r>
              <a:rPr lang="en-US" dirty="0"/>
              <a:t>Day Care</a:t>
            </a:r>
          </a:p>
          <a:p>
            <a:pPr lvl="3"/>
            <a:r>
              <a:rPr lang="en-US" dirty="0"/>
              <a:t>Youth Program</a:t>
            </a:r>
          </a:p>
          <a:p>
            <a:pPr lvl="3"/>
            <a:r>
              <a:rPr lang="en-US" dirty="0"/>
              <a:t>Mixed generational events</a:t>
            </a:r>
          </a:p>
          <a:p>
            <a:pPr lvl="3"/>
            <a:r>
              <a:rPr lang="en-US" dirty="0"/>
              <a:t>Conferences</a:t>
            </a:r>
          </a:p>
          <a:p>
            <a:pPr lvl="3"/>
            <a:r>
              <a:rPr lang="en-US" dirty="0"/>
              <a:t>Driving</a:t>
            </a:r>
          </a:p>
          <a:p>
            <a:pPr lvl="3"/>
            <a:r>
              <a:rPr lang="en-US" dirty="0"/>
              <a:t>Social Media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/>
              <a:t>Resources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300" dirty="0"/>
              <a:t>Biblical and Theological resources</a:t>
            </a:r>
          </a:p>
          <a:p>
            <a:r>
              <a:rPr lang="en-US" sz="2300" dirty="0"/>
              <a:t>Building Needs and resources</a:t>
            </a:r>
          </a:p>
          <a:p>
            <a:r>
              <a:rPr lang="en-US" sz="2300" dirty="0"/>
              <a:t>Personnel Needs and resources</a:t>
            </a:r>
          </a:p>
          <a:p>
            <a:r>
              <a:rPr lang="en-US" sz="2300" dirty="0"/>
              <a:t>Financial Needs and resources</a:t>
            </a:r>
          </a:p>
          <a:p>
            <a:r>
              <a:rPr lang="en-US" sz="2300" dirty="0"/>
              <a:t>Parents, children &amp; youth</a:t>
            </a:r>
          </a:p>
          <a:p>
            <a:r>
              <a:rPr lang="en-US" sz="2300" dirty="0"/>
              <a:t>Leaders, pastors, elders, deacons, Christian educators, pastoral counselors, teachers</a:t>
            </a:r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Assess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57275" y="2324100"/>
            <a:ext cx="103251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PERSONS</a:t>
            </a:r>
            <a:r>
              <a:rPr lang="en-US" sz="3200" dirty="0"/>
              <a:t> who should be at the table in Development of Policy and Procedures</a:t>
            </a:r>
          </a:p>
          <a:p>
            <a:r>
              <a:rPr lang="en-US" dirty="0"/>
              <a:t>	1. </a:t>
            </a:r>
            <a:r>
              <a:rPr lang="en-US" sz="2400" dirty="0"/>
              <a:t>Pastors, elders, deacons</a:t>
            </a:r>
          </a:p>
          <a:p>
            <a:r>
              <a:rPr lang="en-US" dirty="0"/>
              <a:t>	2. </a:t>
            </a:r>
            <a:r>
              <a:rPr lang="en-US" sz="2400" dirty="0"/>
              <a:t>Christian educators, pastoral counselors, teachers</a:t>
            </a:r>
          </a:p>
          <a:p>
            <a:r>
              <a:rPr lang="en-US" dirty="0"/>
              <a:t>	3. </a:t>
            </a:r>
            <a:r>
              <a:rPr lang="en-US" sz="2400" dirty="0"/>
              <a:t>Parents and youth</a:t>
            </a:r>
          </a:p>
          <a:p>
            <a:r>
              <a:rPr lang="en-US" dirty="0"/>
              <a:t>	4. </a:t>
            </a:r>
            <a:r>
              <a:rPr lang="en-US" sz="2400" dirty="0"/>
              <a:t>Financial Persons - Trustees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Develop Policies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 protect Children and Youth</a:t>
            </a:r>
          </a:p>
        </p:txBody>
      </p:sp>
    </p:spTree>
    <p:extLst>
      <p:ext uri="{BB962C8B-B14F-4D97-AF65-F5344CB8AC3E}">
        <p14:creationId xmlns:p14="http://schemas.microsoft.com/office/powerpoint/2010/main" val="189142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C5747AC-80AD-4ABE-94D9-19832B174F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905</Words>
  <Application>Microsoft Office PowerPoint</Application>
  <PresentationFormat>Widescreen</PresentationFormat>
  <Paragraphs>191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Century Gothic</vt:lpstr>
      <vt:lpstr>Wingdings 3</vt:lpstr>
      <vt:lpstr>Ion</vt:lpstr>
      <vt:lpstr>Creating Risk Reducing Policies</vt:lpstr>
      <vt:lpstr> Why Create Child Protection, Harassment, and Sexual Misconduct Policies?</vt:lpstr>
      <vt:lpstr>Creating Risk Reduction Policies</vt:lpstr>
      <vt:lpstr> Risk Reduction Policies</vt:lpstr>
      <vt:lpstr>Assess</vt:lpstr>
      <vt:lpstr>Book of Order Required Risk Reducing Policies</vt:lpstr>
      <vt:lpstr>Assess</vt:lpstr>
      <vt:lpstr>Assess</vt:lpstr>
      <vt:lpstr>Develop Policies</vt:lpstr>
      <vt:lpstr>Develop Policy</vt:lpstr>
      <vt:lpstr>Theological Background &amp; Prohibited Practices</vt:lpstr>
      <vt:lpstr>What is Prohibited &amp; Definitions</vt:lpstr>
      <vt:lpstr>Prevention Procedures</vt:lpstr>
      <vt:lpstr>Prevention Practices</vt:lpstr>
      <vt:lpstr>Prevention Practices</vt:lpstr>
      <vt:lpstr>Reporting Procedures</vt:lpstr>
      <vt:lpstr>Responding Procedures</vt:lpstr>
      <vt:lpstr>Evaluating Risk Practices</vt:lpstr>
      <vt:lpstr>Additional Sections</vt:lpstr>
      <vt:lpstr>Evaluate</vt:lpstr>
      <vt:lpstr>Resources</vt:lpstr>
      <vt:lpstr>Resources</vt:lpstr>
      <vt:lpstr>Resources</vt:lpstr>
      <vt:lpstr>Question #1</vt:lpstr>
      <vt:lpstr>Question #2</vt:lpstr>
      <vt:lpstr>Question #3, 4 &amp;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Risk Reducing Policies</dc:title>
  <dc:creator/>
  <cp:keywords/>
  <cp:lastModifiedBy/>
  <cp:revision>2</cp:revision>
  <dcterms:created xsi:type="dcterms:W3CDTF">2016-10-26T19:49:10Z</dcterms:created>
  <dcterms:modified xsi:type="dcterms:W3CDTF">2023-11-14T20:01:32Z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TC029208979991</vt:lpwstr>
  </property>
</Properties>
</file>